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Lato"/>
      <p:regular r:id="rId28"/>
      <p:bold r:id="rId29"/>
      <p:italic r:id="rId30"/>
      <p:boldItalic r:id="rId31"/>
    </p:embeddedFont>
    <p:embeddedFont>
      <p:font typeface="Lexend"/>
      <p:regular r:id="rId32"/>
      <p:bold r:id="rId33"/>
    </p:embeddedFont>
    <p:embeddedFont>
      <p:font typeface="Lexend ExtraLight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612214-5B29-439D-963B-259772912223}">
  <a:tblStyle styleId="{BC612214-5B29-439D-963B-2597729122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Lexend-bold.fntdata"/><Relationship Id="rId10" Type="http://schemas.openxmlformats.org/officeDocument/2006/relationships/slide" Target="slides/slide5.xml"/><Relationship Id="rId32" Type="http://schemas.openxmlformats.org/officeDocument/2006/relationships/font" Target="fonts/Lexend-regular.fntdata"/><Relationship Id="rId13" Type="http://schemas.openxmlformats.org/officeDocument/2006/relationships/slide" Target="slides/slide8.xml"/><Relationship Id="rId35" Type="http://schemas.openxmlformats.org/officeDocument/2006/relationships/font" Target="fonts/LexendExtraLight-bold.fntdata"/><Relationship Id="rId12" Type="http://schemas.openxmlformats.org/officeDocument/2006/relationships/slide" Target="slides/slide7.xml"/><Relationship Id="rId34" Type="http://schemas.openxmlformats.org/officeDocument/2006/relationships/font" Target="fonts/LexendExtraLight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50b4efe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50b4efe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919e800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919e800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5919e800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55919e800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a84854c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da84854c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a84854cf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a84854cf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a84854cf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da84854cf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a84854cf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da84854cf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da84854cf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da84854c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bb8051b26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dbb8051b26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5919e8004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55919e800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5919e8004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5919e8004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bfc6b1c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bfc6b1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bb8051b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dbb8051b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bb8051b2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dbb8051b2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55919e8004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55919e8004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53dc7a08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53dc7a08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50b4efe9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50b4efe9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50b4efe92_1_17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50b4efe92_1_17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5919e800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5919e800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5919e800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5919e800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5919e800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5919e800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5919e800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5919e800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5400000">
            <a:off x="-653315" y="3195646"/>
            <a:ext cx="1583206" cy="7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587" y="3595397"/>
            <a:ext cx="2659077" cy="21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69555">
            <a:off x="-466806" y="3889444"/>
            <a:ext cx="1862509" cy="170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714713">
            <a:off x="8062681" y="-960356"/>
            <a:ext cx="1267222" cy="199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16375" y="537275"/>
            <a:ext cx="4866600" cy="25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0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875500" y="3558825"/>
            <a:ext cx="2269500" cy="7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716375" y="676975"/>
            <a:ext cx="2239200" cy="12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subTitle"/>
          </p:nvPr>
        </p:nvSpPr>
        <p:spPr>
          <a:xfrm>
            <a:off x="4433900" y="3203900"/>
            <a:ext cx="3644400" cy="11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1752" y="4276625"/>
            <a:ext cx="1989149" cy="219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4754095">
            <a:off x="6280469" y="-1661243"/>
            <a:ext cx="1810369" cy="284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8631802" y="3010450"/>
            <a:ext cx="1019826" cy="16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4862700">
            <a:off x="-250829" y="3282870"/>
            <a:ext cx="1520665" cy="358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10671">
            <a:off x="7565092" y="-96486"/>
            <a:ext cx="2642263" cy="20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36598" y="4599388"/>
            <a:ext cx="2024177" cy="9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2" type="title"/>
          </p:nvPr>
        </p:nvSpPr>
        <p:spPr>
          <a:xfrm>
            <a:off x="716375" y="1444675"/>
            <a:ext cx="1078200" cy="5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716375" y="1949875"/>
            <a:ext cx="2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3" type="title"/>
          </p:nvPr>
        </p:nvSpPr>
        <p:spPr>
          <a:xfrm>
            <a:off x="3422788" y="1444675"/>
            <a:ext cx="1078200" cy="5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4" type="subTitle"/>
          </p:nvPr>
        </p:nvSpPr>
        <p:spPr>
          <a:xfrm>
            <a:off x="3422788" y="1949875"/>
            <a:ext cx="2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5" type="title"/>
          </p:nvPr>
        </p:nvSpPr>
        <p:spPr>
          <a:xfrm>
            <a:off x="6129200" y="1444675"/>
            <a:ext cx="1078200" cy="5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6" type="subTitle"/>
          </p:nvPr>
        </p:nvSpPr>
        <p:spPr>
          <a:xfrm>
            <a:off x="6129200" y="1949875"/>
            <a:ext cx="2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7" type="title"/>
          </p:nvPr>
        </p:nvSpPr>
        <p:spPr>
          <a:xfrm>
            <a:off x="716375" y="3064375"/>
            <a:ext cx="1078200" cy="5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8" type="subTitle"/>
          </p:nvPr>
        </p:nvSpPr>
        <p:spPr>
          <a:xfrm>
            <a:off x="716375" y="3569575"/>
            <a:ext cx="2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9" type="title"/>
          </p:nvPr>
        </p:nvSpPr>
        <p:spPr>
          <a:xfrm>
            <a:off x="3422788" y="3064375"/>
            <a:ext cx="1078200" cy="5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13" type="subTitle"/>
          </p:nvPr>
        </p:nvSpPr>
        <p:spPr>
          <a:xfrm>
            <a:off x="3422788" y="3569575"/>
            <a:ext cx="2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14" type="title"/>
          </p:nvPr>
        </p:nvSpPr>
        <p:spPr>
          <a:xfrm>
            <a:off x="6129200" y="3064375"/>
            <a:ext cx="1078200" cy="5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15" type="subTitle"/>
          </p:nvPr>
        </p:nvSpPr>
        <p:spPr>
          <a:xfrm>
            <a:off x="6129200" y="3569575"/>
            <a:ext cx="2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5400000">
            <a:off x="119122" y="3796550"/>
            <a:ext cx="1323301" cy="20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8427582" y="560900"/>
            <a:ext cx="1318650" cy="212814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716375" y="2045311"/>
            <a:ext cx="1961100" cy="6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716375" y="2724364"/>
            <a:ext cx="1961100" cy="17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3447887" y="2045311"/>
            <a:ext cx="1961100" cy="6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447887" y="2724364"/>
            <a:ext cx="1961100" cy="17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2" name="Google Shape;82;p14"/>
          <p:cNvSpPr txBox="1"/>
          <p:nvPr>
            <p:ph idx="5" type="subTitle"/>
          </p:nvPr>
        </p:nvSpPr>
        <p:spPr>
          <a:xfrm>
            <a:off x="6179375" y="2045311"/>
            <a:ext cx="1961100" cy="6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179375" y="2724364"/>
            <a:ext cx="1961100" cy="17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9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90548" y="4599388"/>
            <a:ext cx="2024177" cy="9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1853300" y="1623332"/>
            <a:ext cx="5718300" cy="4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5"/>
          <p:cNvSpPr txBox="1"/>
          <p:nvPr>
            <p:ph idx="2" type="subTitle"/>
          </p:nvPr>
        </p:nvSpPr>
        <p:spPr>
          <a:xfrm>
            <a:off x="1853300" y="1050632"/>
            <a:ext cx="571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1853300" y="2840651"/>
            <a:ext cx="5718300" cy="4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15"/>
          <p:cNvSpPr txBox="1"/>
          <p:nvPr>
            <p:ph idx="4" type="subTitle"/>
          </p:nvPr>
        </p:nvSpPr>
        <p:spPr>
          <a:xfrm>
            <a:off x="1853300" y="2267951"/>
            <a:ext cx="571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853300" y="4054056"/>
            <a:ext cx="5718300" cy="4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15"/>
          <p:cNvSpPr txBox="1"/>
          <p:nvPr>
            <p:ph idx="6" type="subTitle"/>
          </p:nvPr>
        </p:nvSpPr>
        <p:spPr>
          <a:xfrm>
            <a:off x="1853300" y="3481356"/>
            <a:ext cx="571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716375" y="1267750"/>
            <a:ext cx="30285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16"/>
          <p:cNvSpPr txBox="1"/>
          <p:nvPr>
            <p:ph idx="2" type="subTitle"/>
          </p:nvPr>
        </p:nvSpPr>
        <p:spPr>
          <a:xfrm>
            <a:off x="716375" y="1684450"/>
            <a:ext cx="30285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7" name="Google Shape;97;p16"/>
          <p:cNvSpPr txBox="1"/>
          <p:nvPr>
            <p:ph idx="3" type="subTitle"/>
          </p:nvPr>
        </p:nvSpPr>
        <p:spPr>
          <a:xfrm>
            <a:off x="4404320" y="1267750"/>
            <a:ext cx="30285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16"/>
          <p:cNvSpPr txBox="1"/>
          <p:nvPr>
            <p:ph idx="4" type="subTitle"/>
          </p:nvPr>
        </p:nvSpPr>
        <p:spPr>
          <a:xfrm>
            <a:off x="4404320" y="1684450"/>
            <a:ext cx="30285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p16"/>
          <p:cNvSpPr txBox="1"/>
          <p:nvPr>
            <p:ph idx="5" type="subTitle"/>
          </p:nvPr>
        </p:nvSpPr>
        <p:spPr>
          <a:xfrm>
            <a:off x="716375" y="2924475"/>
            <a:ext cx="30285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16"/>
          <p:cNvSpPr txBox="1"/>
          <p:nvPr>
            <p:ph idx="6" type="subTitle"/>
          </p:nvPr>
        </p:nvSpPr>
        <p:spPr>
          <a:xfrm>
            <a:off x="716375" y="3341175"/>
            <a:ext cx="30285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1" name="Google Shape;101;p16"/>
          <p:cNvSpPr txBox="1"/>
          <p:nvPr>
            <p:ph idx="7" type="subTitle"/>
          </p:nvPr>
        </p:nvSpPr>
        <p:spPr>
          <a:xfrm>
            <a:off x="4404320" y="2924475"/>
            <a:ext cx="30285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16"/>
          <p:cNvSpPr txBox="1"/>
          <p:nvPr>
            <p:ph idx="8" type="subTitle"/>
          </p:nvPr>
        </p:nvSpPr>
        <p:spPr>
          <a:xfrm>
            <a:off x="4404320" y="3341175"/>
            <a:ext cx="30285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03" name="Google Shape;10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4464599">
            <a:off x="7606364" y="3807"/>
            <a:ext cx="1918971" cy="152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30897">
            <a:off x="7777945" y="3940608"/>
            <a:ext cx="1753647" cy="160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9549" y="3698500"/>
            <a:ext cx="1093784" cy="17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6912587" y="-752825"/>
            <a:ext cx="2659077" cy="21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8930445">
            <a:off x="-466806" y="-627372"/>
            <a:ext cx="1862509" cy="170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6085287">
            <a:off x="7457581" y="4280423"/>
            <a:ext cx="1267222" cy="199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716375" y="1267748"/>
            <a:ext cx="20943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716375" y="1684675"/>
            <a:ext cx="209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 txBox="1"/>
          <p:nvPr>
            <p:ph idx="3" type="subTitle"/>
          </p:nvPr>
        </p:nvSpPr>
        <p:spPr>
          <a:xfrm>
            <a:off x="3392563" y="1267748"/>
            <a:ext cx="20943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17"/>
          <p:cNvSpPr txBox="1"/>
          <p:nvPr>
            <p:ph idx="4" type="subTitle"/>
          </p:nvPr>
        </p:nvSpPr>
        <p:spPr>
          <a:xfrm>
            <a:off x="3392565" y="1684675"/>
            <a:ext cx="209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5" name="Google Shape;115;p17"/>
          <p:cNvSpPr txBox="1"/>
          <p:nvPr>
            <p:ph idx="5" type="subTitle"/>
          </p:nvPr>
        </p:nvSpPr>
        <p:spPr>
          <a:xfrm>
            <a:off x="6068777" y="1267748"/>
            <a:ext cx="20943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6" name="Google Shape;116;p17"/>
          <p:cNvSpPr txBox="1"/>
          <p:nvPr>
            <p:ph idx="6" type="subTitle"/>
          </p:nvPr>
        </p:nvSpPr>
        <p:spPr>
          <a:xfrm>
            <a:off x="6068781" y="1684675"/>
            <a:ext cx="209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7"/>
          <p:cNvSpPr txBox="1"/>
          <p:nvPr>
            <p:ph idx="7" type="subTitle"/>
          </p:nvPr>
        </p:nvSpPr>
        <p:spPr>
          <a:xfrm>
            <a:off x="716375" y="2914906"/>
            <a:ext cx="20943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17"/>
          <p:cNvSpPr txBox="1"/>
          <p:nvPr>
            <p:ph idx="8" type="subTitle"/>
          </p:nvPr>
        </p:nvSpPr>
        <p:spPr>
          <a:xfrm>
            <a:off x="716375" y="3331833"/>
            <a:ext cx="209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7"/>
          <p:cNvSpPr txBox="1"/>
          <p:nvPr>
            <p:ph idx="9" type="subTitle"/>
          </p:nvPr>
        </p:nvSpPr>
        <p:spPr>
          <a:xfrm>
            <a:off x="3392563" y="2914906"/>
            <a:ext cx="20943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p17"/>
          <p:cNvSpPr txBox="1"/>
          <p:nvPr>
            <p:ph idx="13" type="subTitle"/>
          </p:nvPr>
        </p:nvSpPr>
        <p:spPr>
          <a:xfrm>
            <a:off x="3392565" y="3331833"/>
            <a:ext cx="209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1" name="Google Shape;121;p17"/>
          <p:cNvSpPr txBox="1"/>
          <p:nvPr>
            <p:ph idx="14" type="subTitle"/>
          </p:nvPr>
        </p:nvSpPr>
        <p:spPr>
          <a:xfrm>
            <a:off x="6068777" y="2914906"/>
            <a:ext cx="20943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17"/>
          <p:cNvSpPr txBox="1"/>
          <p:nvPr>
            <p:ph idx="15" type="subTitle"/>
          </p:nvPr>
        </p:nvSpPr>
        <p:spPr>
          <a:xfrm>
            <a:off x="6068781" y="3331833"/>
            <a:ext cx="209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16375" y="1152475"/>
            <a:ext cx="77112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26" name="Google Shape;12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657656" y="3796550"/>
            <a:ext cx="1323301" cy="20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29353" y="-408525"/>
            <a:ext cx="1318650" cy="212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30" name="Google Shape;1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5400000">
            <a:off x="119122" y="3796550"/>
            <a:ext cx="1323301" cy="20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8510782" y="-408525"/>
            <a:ext cx="1318650" cy="212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14713">
            <a:off x="8062681" y="-960356"/>
            <a:ext cx="1267222" cy="199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018300">
            <a:off x="-494679" y="-624759"/>
            <a:ext cx="2603848" cy="207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22152">
            <a:off x="-1057080" y="3328349"/>
            <a:ext cx="1520952" cy="1679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0" y="3439831"/>
            <a:ext cx="3855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7477800" y="861869"/>
            <a:ext cx="949800" cy="7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/>
          <p:nvPr>
            <p:ph idx="3" type="pic"/>
          </p:nvPr>
        </p:nvSpPr>
        <p:spPr>
          <a:xfrm>
            <a:off x="1305387" y="522600"/>
            <a:ext cx="2877600" cy="4098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400923" y="4423100"/>
            <a:ext cx="1989149" cy="219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4754095">
            <a:off x="5501369" y="-1661243"/>
            <a:ext cx="1810369" cy="284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39" name="Google Shape;13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45">
            <a:off x="-438776" y="3538483"/>
            <a:ext cx="998501" cy="235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4299713">
            <a:off x="7534818" y="-509688"/>
            <a:ext cx="2642262" cy="20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8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43" name="Google Shape;1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930445">
            <a:off x="7797874" y="-627372"/>
            <a:ext cx="1862509" cy="170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85287">
            <a:off x="408275" y="4356048"/>
            <a:ext cx="1267222" cy="199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hasCustomPrompt="1" type="title"/>
          </p:nvPr>
        </p:nvSpPr>
        <p:spPr>
          <a:xfrm>
            <a:off x="716375" y="865288"/>
            <a:ext cx="47781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7" name="Google Shape;147;p23"/>
          <p:cNvSpPr txBox="1"/>
          <p:nvPr>
            <p:ph idx="1" type="subTitle"/>
          </p:nvPr>
        </p:nvSpPr>
        <p:spPr>
          <a:xfrm>
            <a:off x="716375" y="1438663"/>
            <a:ext cx="4778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hasCustomPrompt="1" idx="2" type="title"/>
          </p:nvPr>
        </p:nvSpPr>
        <p:spPr>
          <a:xfrm>
            <a:off x="716375" y="2080913"/>
            <a:ext cx="47781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/>
          <p:nvPr>
            <p:ph idx="3" type="subTitle"/>
          </p:nvPr>
        </p:nvSpPr>
        <p:spPr>
          <a:xfrm>
            <a:off x="716375" y="2654288"/>
            <a:ext cx="4778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hasCustomPrompt="1" idx="4" type="title"/>
          </p:nvPr>
        </p:nvSpPr>
        <p:spPr>
          <a:xfrm>
            <a:off x="716375" y="3296538"/>
            <a:ext cx="47781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2"/>
                </a:solidFill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/>
          <p:nvPr>
            <p:ph idx="5" type="subTitle"/>
          </p:nvPr>
        </p:nvSpPr>
        <p:spPr>
          <a:xfrm>
            <a:off x="716375" y="3869913"/>
            <a:ext cx="4778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2" name="Google Shape;15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8011002" y="769851"/>
            <a:ext cx="2081475" cy="97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163875">
            <a:off x="7393501" y="3872875"/>
            <a:ext cx="2149626" cy="196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ctrTitle"/>
          </p:nvPr>
        </p:nvSpPr>
        <p:spPr>
          <a:xfrm>
            <a:off x="716375" y="537275"/>
            <a:ext cx="31413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000">
                <a:latin typeface="Lexend"/>
                <a:ea typeface="Lexend"/>
                <a:cs typeface="Lexend"/>
                <a:sym typeface="Lexe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24"/>
          <p:cNvSpPr txBox="1"/>
          <p:nvPr>
            <p:ph idx="1" type="subTitle"/>
          </p:nvPr>
        </p:nvSpPr>
        <p:spPr>
          <a:xfrm>
            <a:off x="716375" y="1456950"/>
            <a:ext cx="3141300" cy="1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/>
        </p:nvSpPr>
        <p:spPr>
          <a:xfrm>
            <a:off x="716375" y="3990625"/>
            <a:ext cx="364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5399973">
            <a:off x="7832841" y="3006942"/>
            <a:ext cx="2642263" cy="209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0220" y="4556763"/>
            <a:ext cx="2024177" cy="9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4754095">
            <a:off x="5803119" y="-1661243"/>
            <a:ext cx="1810369" cy="284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-7553049">
            <a:off x="8186999" y="-506416"/>
            <a:ext cx="998501" cy="235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937300">
            <a:off x="-385054" y="-1713378"/>
            <a:ext cx="1520665" cy="358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89329">
            <a:off x="7558042" y="3390958"/>
            <a:ext cx="2642263" cy="20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482852" y="0"/>
            <a:ext cx="1989149" cy="219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577" y="3696451"/>
            <a:ext cx="1019826" cy="16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16375" y="1152475"/>
            <a:ext cx="7711200" cy="10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09905" y="4118287"/>
            <a:ext cx="1208500" cy="195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0018300">
            <a:off x="7050852" y="-465909"/>
            <a:ext cx="2603848" cy="207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2122152">
            <a:off x="8597799" y="2909974"/>
            <a:ext cx="1520952" cy="167920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716375" y="2240300"/>
            <a:ext cx="26220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716375" y="2723013"/>
            <a:ext cx="2622000" cy="14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4253725" y="2240300"/>
            <a:ext cx="26220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4253725" y="2723013"/>
            <a:ext cx="2622000" cy="14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756853">
            <a:off x="7110324" y="-1309075"/>
            <a:ext cx="1555323" cy="242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349650" y="3642926"/>
            <a:ext cx="1802124" cy="283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24550" y="-1859850"/>
            <a:ext cx="2793426" cy="25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>
            <p:ph idx="2" type="pic"/>
          </p:nvPr>
        </p:nvSpPr>
        <p:spPr>
          <a:xfrm>
            <a:off x="5298137" y="522600"/>
            <a:ext cx="2877600" cy="4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16375" y="984338"/>
            <a:ext cx="4283400" cy="10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716375" y="2051963"/>
            <a:ext cx="4283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6375" y="1152475"/>
            <a:ext cx="7711200" cy="3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1.globo.com/saude/noticia/2022/06/24/tinha-9-anos-nao-falava-nem-sorria-o-caso-de-aborto-na-infancia-que-chocou-o-brasil-ha-13-anos.ghtml" TargetMode="External"/><Relationship Id="rId4" Type="http://schemas.openxmlformats.org/officeDocument/2006/relationships/hyperlink" Target="https://observador.pt/2023/08/12/peru-menina-de-11-anos-que-foi-violada-e-engravidou-do-padrasto-vai-afinal-poder-abortar/" TargetMode="External"/><Relationship Id="rId9" Type="http://schemas.openxmlformats.org/officeDocument/2006/relationships/hyperlink" Target="https://oglobo.globo.com/mundo/saiba-quais-paises-do-mundo-tem-algumas-das-leis-mais-rigidas-contra-aborto-25499219" TargetMode="External"/><Relationship Id="rId5" Type="http://schemas.openxmlformats.org/officeDocument/2006/relationships/hyperlink" Target="https://www.generonumero.media/reportagens/aborto-criminalizacao-brasil-um-dois-dias-justica/" TargetMode="External"/><Relationship Id="rId6" Type="http://schemas.openxmlformats.org/officeDocument/2006/relationships/hyperlink" Target="https://reproductiverights.org/maps/worlds-abortion-laws/" TargetMode="External"/><Relationship Id="rId7" Type="http://schemas.openxmlformats.org/officeDocument/2006/relationships/hyperlink" Target="https://www.advocatesforyouth.org/abortion-out-loud/abortion-out-loud-abortion-storytelling/" TargetMode="External"/><Relationship Id="rId8" Type="http://schemas.openxmlformats.org/officeDocument/2006/relationships/hyperlink" Target="https://revistagalileu.globo.com/sociedade/noticia/2023/03/quase-todos-os-paises-do-mundo-criminalizam-o-aborto-conclui-pesquisa.ghtml" TargetMode="External"/><Relationship Id="rId11" Type="http://schemas.openxmlformats.org/officeDocument/2006/relationships/hyperlink" Target="https://www.msdmanuals.com/pt-pt/casa/problemas-de-sa%C3%BAde-feminina/complica%C3%A7%C3%B5es-da-gravidez/aborto-espont%C3%A2neo" TargetMode="External"/><Relationship Id="rId10" Type="http://schemas.openxmlformats.org/officeDocument/2006/relationships/hyperlink" Target="https://www.scielo.br/j/csp/a/WgZjYMgg5kYvDCsy6KyLdMM/" TargetMode="External"/><Relationship Id="rId13" Type="http://schemas.openxmlformats.org/officeDocument/2006/relationships/hyperlink" Target="https://apf.pt/informacao-tematica/aborto-e-interrupcao-da-gravidez/metodos-previstos/" TargetMode="External"/><Relationship Id="rId12" Type="http://schemas.openxmlformats.org/officeDocument/2006/relationships/hyperlink" Target="https://www.tuasaude.com/causas-do-aborto-espontane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E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ctrTitle"/>
          </p:nvPr>
        </p:nvSpPr>
        <p:spPr>
          <a:xfrm>
            <a:off x="682050" y="600900"/>
            <a:ext cx="7779900" cy="16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PROBLEMATIZAÇÃO DO SOCIAL: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b="1" lang="en"/>
              <a:t>o aborto</a:t>
            </a:r>
            <a:endParaRPr b="1"/>
          </a:p>
        </p:txBody>
      </p:sp>
      <p:sp>
        <p:nvSpPr>
          <p:cNvPr id="173" name="Google Shape;173;p27"/>
          <p:cNvSpPr txBox="1"/>
          <p:nvPr>
            <p:ph idx="1" type="subTitle"/>
          </p:nvPr>
        </p:nvSpPr>
        <p:spPr>
          <a:xfrm>
            <a:off x="223000" y="3509375"/>
            <a:ext cx="2269500" cy="14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Feito por: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Daniel Silva,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Emma Correia, Mariana Rodrigues, Marisa Louro, 12ºF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C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6"/>
          <p:cNvPicPr preferRelativeResize="0"/>
          <p:nvPr/>
        </p:nvPicPr>
        <p:blipFill rotWithShape="1">
          <a:blip r:embed="rId3">
            <a:alphaModFix/>
          </a:blip>
          <a:srcRect b="0" l="8820" r="11063" t="0"/>
          <a:stretch/>
        </p:blipFill>
        <p:spPr>
          <a:xfrm>
            <a:off x="0" y="-57861"/>
            <a:ext cx="9143999" cy="525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416050" y="187300"/>
            <a:ext cx="872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Legalidade do aborto em diferentes países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416050" y="905701"/>
            <a:ext cx="32229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Guiné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Equatorial e na Zâmbia, uma mulher que aborta pode ser condenada a uma pena que varia entre 10 anos e prisão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perpétua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025" y="902925"/>
            <a:ext cx="2099475" cy="1397100"/>
          </a:xfrm>
          <a:prstGeom prst="rect">
            <a:avLst/>
          </a:prstGeom>
          <a:noFill/>
          <a:ln cap="flat" cmpd="sng" w="28575">
            <a:solidFill>
              <a:srgbClr val="EB889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113" y="902913"/>
            <a:ext cx="2099475" cy="1397103"/>
          </a:xfrm>
          <a:prstGeom prst="rect">
            <a:avLst/>
          </a:prstGeom>
          <a:noFill/>
          <a:ln cap="flat" cmpd="sng" w="28575">
            <a:solidFill>
              <a:srgbClr val="EB889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3" name="Google Shape;243;p37"/>
          <p:cNvSpPr/>
          <p:nvPr/>
        </p:nvSpPr>
        <p:spPr>
          <a:xfrm>
            <a:off x="3758593" y="1529763"/>
            <a:ext cx="607800" cy="143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051" y="3473975"/>
            <a:ext cx="2160424" cy="1461375"/>
          </a:xfrm>
          <a:prstGeom prst="rect">
            <a:avLst/>
          </a:prstGeom>
          <a:noFill/>
          <a:ln cap="flat" cmpd="sng" w="28575">
            <a:solidFill>
              <a:srgbClr val="EB889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37"/>
          <p:cNvSpPr txBox="1"/>
          <p:nvPr/>
        </p:nvSpPr>
        <p:spPr>
          <a:xfrm>
            <a:off x="416050" y="3473875"/>
            <a:ext cx="24303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Malta é o único Estado membro da União Europeia que proíbe o aborto em qualquer circunstância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2787904" y="4192525"/>
            <a:ext cx="502800" cy="143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6142054" y="3473975"/>
            <a:ext cx="27909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Uma mulher que recorra ao aborto em Malta, pode enfrentar até 3 anos de prisão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37"/>
          <p:cNvSpPr/>
          <p:nvPr/>
        </p:nvSpPr>
        <p:spPr>
          <a:xfrm flipH="1">
            <a:off x="5628176" y="4183925"/>
            <a:ext cx="412500" cy="143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543150" y="2512688"/>
            <a:ext cx="80577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Levantamento feito em 182 nações aponta que ao menos 134 penalizam a mulher que busca pelo procedimento</a:t>
            </a:r>
            <a:endParaRPr b="1" sz="1700">
              <a:solidFill>
                <a:schemeClr val="accent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ctrTitle"/>
          </p:nvPr>
        </p:nvSpPr>
        <p:spPr>
          <a:xfrm>
            <a:off x="716375" y="537275"/>
            <a:ext cx="4866600" cy="25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Estatísticas do inquérito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 txBox="1"/>
          <p:nvPr>
            <p:ph idx="1" type="subTitle"/>
          </p:nvPr>
        </p:nvSpPr>
        <p:spPr>
          <a:xfrm>
            <a:off x="716375" y="2027350"/>
            <a:ext cx="3139200" cy="7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Amostra: 37 pessoas ;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3 turmas do 11º ano</a:t>
            </a:r>
            <a:endParaRPr b="1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05975" cy="30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9900" y="1871250"/>
            <a:ext cx="5292027" cy="32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66550" cy="29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8050" y="2109988"/>
            <a:ext cx="4905954" cy="303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/>
        </p:nvSpPr>
        <p:spPr>
          <a:xfrm>
            <a:off x="150475" y="437875"/>
            <a:ext cx="5334900" cy="2051700"/>
          </a:xfrm>
          <a:prstGeom prst="rect">
            <a:avLst/>
          </a:prstGeom>
          <a:noFill/>
          <a:ln cap="flat" cmpd="sng" w="9525">
            <a:solidFill>
              <a:srgbClr val="DD53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“Não sou a favor nem contra, a vida é de outra pessoa, o aborto não devia ter influência de outras pessoas, a mulher que está grávida é que tem de decidir o que é melhor para ela, e se estiver numa relação, tem de entrar em acordo com o parceiro. O parceiro é o único que tem lugar de fala quando a mulher for abortar, de resto não vejo o porquê de outras pessoas opinarem sobre este assunto.”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5163125" y="2735800"/>
            <a:ext cx="3578100" cy="1685700"/>
          </a:xfrm>
          <a:prstGeom prst="rect">
            <a:avLst/>
          </a:prstGeom>
          <a:noFill/>
          <a:ln cap="flat" cmpd="sng" w="9525">
            <a:solidFill>
              <a:srgbClr val="DD53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“Eu sou a favor do aborto, porque acho que toda a mulher tem o direito de fazer o que quiser com o seu corpo. Claro que se for uma pessoa a fazer mais do que uma vez já não acho tão correto.”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567200" y="2660575"/>
            <a:ext cx="4199700" cy="1285800"/>
          </a:xfrm>
          <a:prstGeom prst="rect">
            <a:avLst/>
          </a:prstGeom>
          <a:noFill/>
          <a:ln cap="flat" cmpd="sng" w="9525">
            <a:solidFill>
              <a:srgbClr val="DD53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Desde o início da gravidez, o feto já é um ser vivo e não acho que alguém tenha o direito de lhe tirar a vida e a oportunidade de viver seja por que razão for.”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656150" y="4117375"/>
            <a:ext cx="4021800" cy="916500"/>
          </a:xfrm>
          <a:prstGeom prst="rect">
            <a:avLst/>
          </a:prstGeom>
          <a:noFill/>
          <a:ln cap="flat" cmpd="sng" w="9525">
            <a:solidFill>
              <a:srgbClr val="DD53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“Penso que seja errado na maior parte do casos porque temos de assumir os nossos erros.”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42"/>
          <p:cNvSpPr txBox="1"/>
          <p:nvPr>
            <p:ph idx="4294967295" type="title"/>
          </p:nvPr>
        </p:nvSpPr>
        <p:spPr>
          <a:xfrm>
            <a:off x="5803100" y="773325"/>
            <a:ext cx="32256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accent3"/>
                </a:solidFill>
              </a:rPr>
              <a:t>Opiniões</a:t>
            </a:r>
            <a:endParaRPr b="1" sz="5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ctrTitle"/>
          </p:nvPr>
        </p:nvSpPr>
        <p:spPr>
          <a:xfrm>
            <a:off x="2138700" y="2019750"/>
            <a:ext cx="4866600" cy="1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chemeClr val="accent3"/>
                </a:solidFill>
              </a:rPr>
              <a:t>Debate: </a:t>
            </a:r>
            <a:r>
              <a:rPr b="1" lang="en" sz="5200"/>
              <a:t>casos</a:t>
            </a:r>
            <a:endParaRPr b="1"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3264300" y="842825"/>
            <a:ext cx="26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3"/>
                </a:solidFill>
              </a:rPr>
              <a:t>Perguntas:</a:t>
            </a:r>
            <a:endParaRPr b="1" sz="3200">
              <a:solidFill>
                <a:schemeClr val="accent3"/>
              </a:solidFill>
            </a:endParaRPr>
          </a:p>
        </p:txBody>
      </p:sp>
      <p:sp>
        <p:nvSpPr>
          <p:cNvPr id="292" name="Google Shape;292;p44"/>
          <p:cNvSpPr txBox="1"/>
          <p:nvPr>
            <p:ph idx="6" type="subTitle"/>
          </p:nvPr>
        </p:nvSpPr>
        <p:spPr>
          <a:xfrm>
            <a:off x="594350" y="1973100"/>
            <a:ext cx="78333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ctr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b="1" lang="en" sz="2900"/>
              <a:t>És a favor do aborto?</a:t>
            </a:r>
            <a:endParaRPr b="1" sz="2900"/>
          </a:p>
          <a:p>
            <a:pPr indent="-412750" lvl="0" marL="457200" rtl="0" algn="ctr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b="1" lang="en" sz="2900"/>
              <a:t>Quando é que é ético interromper a gravidez?</a:t>
            </a:r>
            <a:endParaRPr b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128900" y="800725"/>
            <a:ext cx="1323205" cy="9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5"/>
          <p:cNvSpPr txBox="1"/>
          <p:nvPr>
            <p:ph type="title"/>
          </p:nvPr>
        </p:nvSpPr>
        <p:spPr>
          <a:xfrm>
            <a:off x="271700" y="17307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Caso 1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99" name="Google Shape;299;p45"/>
          <p:cNvSpPr txBox="1"/>
          <p:nvPr/>
        </p:nvSpPr>
        <p:spPr>
          <a:xfrm>
            <a:off x="3278908" y="910825"/>
            <a:ext cx="47040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Diann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3128900" y="1791400"/>
            <a:ext cx="5652900" cy="29397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Diann era uma caloira na universidade, com apenas 18 anos engravidou, tinha pouco conhecimento no assunto, assim como o seu parceiro, a falta de experiência e conhecimento levou à sua gravidez. 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mesma diz que soube em poucas semanas que estava grávida, que tentou encontrar um médico que a ajudasse a encontrar serviço para poder abortar a criança. Depois de visitar 12 médicos diferentes desistiu, ela refere que os médicos reagiam de maneiras diferentes, alguns gentis e outros de forma rude, um dos médicos chegou até mesmo a expulsar a adolescente.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Diann estava desesperada, na altura o aborto nem era um tema mencionado na cidade onde morava.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45"/>
          <p:cNvSpPr txBox="1"/>
          <p:nvPr/>
        </p:nvSpPr>
        <p:spPr>
          <a:xfrm flipH="1">
            <a:off x="271825" y="3168875"/>
            <a:ext cx="2646300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Fatores</a:t>
            </a:r>
            <a:r>
              <a:rPr b="1" lang="en" sz="17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sz="17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caso aconteceu em dezembro de 1970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Estados Unidos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Era virgem antes de entrar na universidade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45"/>
          <p:cNvPicPr preferRelativeResize="0"/>
          <p:nvPr/>
        </p:nvPicPr>
        <p:blipFill rotWithShape="1">
          <a:blip r:embed="rId4">
            <a:alphaModFix/>
          </a:blip>
          <a:srcRect b="14585" l="3561" r="3458" t="2776"/>
          <a:stretch/>
        </p:blipFill>
        <p:spPr>
          <a:xfrm>
            <a:off x="355900" y="855650"/>
            <a:ext cx="2562225" cy="23132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580650" y="157000"/>
            <a:ext cx="15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Índice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580650" y="790950"/>
            <a:ext cx="79827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Introdução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 que é…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Métodos de aborto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Medicamentos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Quem pode abortar…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Motivos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Riscos e consequências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Mapa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Legalidade noutros países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Gráficos (inquérito)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Opiniões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Debate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Webgrafia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55500" y="800713"/>
            <a:ext cx="1323205" cy="9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 txBox="1"/>
          <p:nvPr>
            <p:ph type="title"/>
          </p:nvPr>
        </p:nvSpPr>
        <p:spPr>
          <a:xfrm>
            <a:off x="271700" y="17307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Caso 2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09" name="Google Shape;309;p46"/>
          <p:cNvSpPr txBox="1"/>
          <p:nvPr/>
        </p:nvSpPr>
        <p:spPr>
          <a:xfrm>
            <a:off x="3128899" y="921300"/>
            <a:ext cx="1249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Adriana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" name="Google Shape;310;p46"/>
          <p:cNvSpPr txBox="1"/>
          <p:nvPr/>
        </p:nvSpPr>
        <p:spPr>
          <a:xfrm>
            <a:off x="3128900" y="1791400"/>
            <a:ext cx="5652900" cy="3157200"/>
          </a:xfrm>
          <a:prstGeom prst="rect">
            <a:avLst/>
          </a:prstGeom>
          <a:noFill/>
          <a:ln cap="flat" cmpd="sng" w="19050">
            <a:solidFill>
              <a:srgbClr val="EEA7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Adriana tinha  34 anos.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 fevereiro, descobriu que estava grávida de 3 semanas, primeiro através de um teste caseiro e depois com um teste que consiste num exame de sangue feito em laboratório. 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Depois de receber os resultados, decidiu imediatamente que não queria ter a criança, preferiu não contar ao pai do bebé, pois já não estavam juntos e refere que não queria dar explicações a ninguém.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Não queria viajar para a Cidade do México pois era caro para ela apesar do aborto lá ser realizado de forma segura.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Resolveu entrar num grupo de facebook de feministas locais, onde lhe deram a opção de ir comprar o misoprostol à farmácia, na primeira foi lhe recusado o pedido, na segunda conseguiu comprar e realizar o aborto.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46"/>
          <p:cNvSpPr txBox="1"/>
          <p:nvPr/>
        </p:nvSpPr>
        <p:spPr>
          <a:xfrm flipH="1">
            <a:off x="239850" y="3168950"/>
            <a:ext cx="2694300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Fatores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caso aconteceu em fevereiro de 2021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México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Atualmente o aborto já é legal no México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46"/>
          <p:cNvSpPr txBox="1"/>
          <p:nvPr/>
        </p:nvSpPr>
        <p:spPr>
          <a:xfrm>
            <a:off x="239800" y="855650"/>
            <a:ext cx="2543400" cy="231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Adriana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(anónimo)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55500" y="800713"/>
            <a:ext cx="1323205" cy="9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 txBox="1"/>
          <p:nvPr>
            <p:ph type="title"/>
          </p:nvPr>
        </p:nvSpPr>
        <p:spPr>
          <a:xfrm>
            <a:off x="271700" y="17307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Caso 3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19" name="Google Shape;319;p47"/>
          <p:cNvSpPr txBox="1"/>
          <p:nvPr/>
        </p:nvSpPr>
        <p:spPr>
          <a:xfrm>
            <a:off x="3128899" y="921300"/>
            <a:ext cx="1249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Mila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" name="Google Shape;320;p47"/>
          <p:cNvSpPr txBox="1"/>
          <p:nvPr/>
        </p:nvSpPr>
        <p:spPr>
          <a:xfrm>
            <a:off x="3128900" y="1791400"/>
            <a:ext cx="5652900" cy="3157200"/>
          </a:xfrm>
          <a:prstGeom prst="rect">
            <a:avLst/>
          </a:prstGeom>
          <a:noFill/>
          <a:ln cap="flat" cmpd="sng" w="19050">
            <a:solidFill>
              <a:srgbClr val="EEA7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Mila </a:t>
            </a:r>
            <a:r>
              <a:rPr lang="en" sz="135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sofreu</a:t>
            </a:r>
            <a:r>
              <a:rPr lang="en" sz="135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 abuso psicológico e físico por parte do padrasto desde os 6 anos, mais tarde com 11 descobriu que estava grávida de 13 semanas, sendo o pai da criança, o padrasto.</a:t>
            </a:r>
            <a:endParaRPr sz="135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A união de Proteção Especial de Loreto decidiu enviar tanto Mila como os seus irmãos para uma casa de acolhimento.</a:t>
            </a:r>
            <a:endParaRPr sz="135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Mais tarde foi lhe negado o acesso ao aborto, pois vítimas de violação não têm o direito ou liberdade para abortar, no Peru é apenas permitido um aborto se a saúde da gestante estiver em risco.</a:t>
            </a:r>
            <a:endParaRPr sz="135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47"/>
          <p:cNvSpPr txBox="1"/>
          <p:nvPr/>
        </p:nvSpPr>
        <p:spPr>
          <a:xfrm flipH="1">
            <a:off x="131300" y="3168950"/>
            <a:ext cx="2997600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Fatores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caso aconteceu em 2023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Peru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Atualmente ainda só  é permitido abortar no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Peru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em casos de saúde em risco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47"/>
          <p:cNvSpPr txBox="1"/>
          <p:nvPr/>
        </p:nvSpPr>
        <p:spPr>
          <a:xfrm>
            <a:off x="239800" y="855650"/>
            <a:ext cx="2543400" cy="231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Mila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(nome fictício)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/>
          <p:nvPr/>
        </p:nvSpPr>
        <p:spPr>
          <a:xfrm>
            <a:off x="-2831750" y="-720800"/>
            <a:ext cx="661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48"/>
          <p:cNvSpPr txBox="1"/>
          <p:nvPr/>
        </p:nvSpPr>
        <p:spPr>
          <a:xfrm>
            <a:off x="128725" y="244250"/>
            <a:ext cx="661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Webgrafia</a:t>
            </a:r>
            <a:endParaRPr b="1" sz="2800">
              <a:solidFill>
                <a:schemeClr val="accent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9" name="Google Shape;329;p48"/>
          <p:cNvSpPr txBox="1"/>
          <p:nvPr/>
        </p:nvSpPr>
        <p:spPr>
          <a:xfrm>
            <a:off x="231700" y="859850"/>
            <a:ext cx="8585400" cy="4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https://g1.globo.com/saude/noticia/2022/06/24/tinha-9-anos-nao-falava-nem-sorria-o-caso-de-aborto-na-infancia-que-chocou-o-brasil-ha-13-anos.ghtml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https://observador.pt/2023/08/12/peru-menina-de-11-anos-que-foi-violada-e-engravidou-do-padrasto-vai-afinal-poder-abortar/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https://www.generonumero.media/reportagens/aborto-criminalizacao-brasil-um-dois-dias-justica/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https://reproductiverights.org/maps/worlds-abortion-laws/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https://www.advocatesforyouth.org/abortion-out-loud/abortion-out-loud-abortion-storytelling/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https://revistagalileu.globo.com/sociedade/noticia/2023/03/quase-todos-os-paises-do-mundo-criminalizam-o-aborto-conclui-pesquisa.ghtml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https://oglobo.globo.com/mundo/saiba-quais-paises-do-mundo-tem-algumas-das-leis-mais-rigidas-contra-aborto-25499219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https://www.scielo.br/j/csp/a/WgZjYMgg5kYvDCsy6KyLdMM/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https://www.msdmanuals.com/pt-pt/casa/problemas-de-sa%C3%BAde-feminina/complica%C3%A7%C3%B5es-da-gravidez/aborto-espont%C3%A2neo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https://www.tuasaude.com/causas-do-aborto-espontaneo/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3"/>
              </a:rPr>
              <a:t>https://apf.pt/informacao-tematica/aborto-e-interrupcao-da-gravidez/metodos-previstos/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57000" y="537276"/>
            <a:ext cx="3660900" cy="441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type="title"/>
          </p:nvPr>
        </p:nvSpPr>
        <p:spPr>
          <a:xfrm>
            <a:off x="716375" y="984338"/>
            <a:ext cx="4283400" cy="10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Introdução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86" name="Google Shape;186;p29"/>
          <p:cNvSpPr txBox="1"/>
          <p:nvPr>
            <p:ph idx="1" type="subTitle"/>
          </p:nvPr>
        </p:nvSpPr>
        <p:spPr>
          <a:xfrm>
            <a:off x="716375" y="2051963"/>
            <a:ext cx="4283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/>
              <a:t>Este trabalho consiste na exposição de um problema social sendo ele “o aborto” onde vamos abordar o que é, como pode ocorrer, os motivos e etc.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277800" y="1201275"/>
            <a:ext cx="346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O que é o aborto?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92" name="Google Shape;192;p30"/>
          <p:cNvSpPr txBox="1"/>
          <p:nvPr>
            <p:ph idx="2" type="subTitle"/>
          </p:nvPr>
        </p:nvSpPr>
        <p:spPr>
          <a:xfrm>
            <a:off x="223050" y="1964461"/>
            <a:ext cx="3577500" cy="15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 aborto é a interrupção de uma gravidez que pode ocorrer de forma espontânea ou planeada.</a:t>
            </a:r>
            <a:endParaRPr sz="2000"/>
          </a:p>
        </p:txBody>
      </p:sp>
      <p:sp>
        <p:nvSpPr>
          <p:cNvPr id="193" name="Google Shape;193;p30"/>
          <p:cNvSpPr/>
          <p:nvPr/>
        </p:nvSpPr>
        <p:spPr>
          <a:xfrm>
            <a:off x="4074625" y="972900"/>
            <a:ext cx="4686900" cy="319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D53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400" y="1056225"/>
            <a:ext cx="4545327" cy="30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2457550" y="353175"/>
            <a:ext cx="409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Métodos de aborto</a:t>
            </a:r>
            <a:endParaRPr b="1">
              <a:solidFill>
                <a:schemeClr val="accent3"/>
              </a:solidFill>
            </a:endParaRPr>
          </a:p>
        </p:txBody>
      </p:sp>
      <p:graphicFrame>
        <p:nvGraphicFramePr>
          <p:cNvPr id="200" name="Google Shape;200;p31"/>
          <p:cNvGraphicFramePr/>
          <p:nvPr/>
        </p:nvGraphicFramePr>
        <p:xfrm>
          <a:off x="952500" y="133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{BC612214-5B29-439D-963B-259772912223}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Aborto cirúrgico 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Medicamentoso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➔"/>
                      </a:pPr>
                      <a:r>
                        <a:rPr lang="en" sz="1900"/>
                        <a:t>Consiste na aspiração do conteúdo uterino com uma sonda plástica sob uma anestesia geral ou local.</a:t>
                      </a:r>
                      <a:endParaRPr sz="1900"/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➔"/>
                      </a:pPr>
                      <a:r>
                        <a:rPr lang="en" sz="1900"/>
                        <a:t>Dura cerca de 5 a 20 minutos e não é necessário internamento.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➔"/>
                      </a:pPr>
                      <a:r>
                        <a:rPr lang="en" sz="2000"/>
                        <a:t>Consiste na administração de </a:t>
                      </a:r>
                      <a:r>
                        <a:rPr lang="en" sz="2000"/>
                        <a:t>fármacos que interrompem a gravidez.</a:t>
                      </a:r>
                      <a:r>
                        <a:rPr lang="en" sz="2000"/>
                        <a:t> 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716400" y="198375"/>
            <a:ext cx="7711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Método medicamentoso:</a:t>
            </a:r>
            <a:r>
              <a:rPr b="1" lang="en"/>
              <a:t> fármacos utilizados</a:t>
            </a:r>
            <a:endParaRPr b="1"/>
          </a:p>
        </p:txBody>
      </p:sp>
      <p:sp>
        <p:nvSpPr>
          <p:cNvPr id="206" name="Google Shape;206;p32"/>
          <p:cNvSpPr txBox="1"/>
          <p:nvPr>
            <p:ph idx="3" type="subTitle"/>
          </p:nvPr>
        </p:nvSpPr>
        <p:spPr>
          <a:xfrm>
            <a:off x="3244045" y="1369650"/>
            <a:ext cx="30285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Mifepristone</a:t>
            </a:r>
            <a:endParaRPr b="1"/>
          </a:p>
        </p:txBody>
      </p:sp>
      <p:sp>
        <p:nvSpPr>
          <p:cNvPr id="207" name="Google Shape;207;p32"/>
          <p:cNvSpPr txBox="1"/>
          <p:nvPr>
            <p:ph idx="4" type="subTitle"/>
          </p:nvPr>
        </p:nvSpPr>
        <p:spPr>
          <a:xfrm>
            <a:off x="3244050" y="1670475"/>
            <a:ext cx="30285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Tem como função bloquear a hormona responsável pela manutenção da gravidez.</a:t>
            </a:r>
            <a:endParaRPr sz="1700"/>
          </a:p>
        </p:txBody>
      </p:sp>
      <p:sp>
        <p:nvSpPr>
          <p:cNvPr id="208" name="Google Shape;208;p32"/>
          <p:cNvSpPr txBox="1"/>
          <p:nvPr>
            <p:ph idx="7" type="subTitle"/>
          </p:nvPr>
        </p:nvSpPr>
        <p:spPr>
          <a:xfrm>
            <a:off x="3244060" y="3142575"/>
            <a:ext cx="1604100" cy="4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Misoprostol</a:t>
            </a:r>
            <a:endParaRPr b="1"/>
          </a:p>
        </p:txBody>
      </p:sp>
      <p:sp>
        <p:nvSpPr>
          <p:cNvPr id="209" name="Google Shape;209;p32"/>
          <p:cNvSpPr txBox="1"/>
          <p:nvPr>
            <p:ph idx="8" type="subTitle"/>
          </p:nvPr>
        </p:nvSpPr>
        <p:spPr>
          <a:xfrm>
            <a:off x="1819650" y="3506325"/>
            <a:ext cx="3028500" cy="1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Deve ser tomado em conjunto com o Mifepristone provocando contrações do útero causando hemorragias e a expulsão do conteúdo uterino.</a:t>
            </a:r>
            <a:endParaRPr sz="1700"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00" y="1435075"/>
            <a:ext cx="2368476" cy="1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150" y="3151425"/>
            <a:ext cx="1743368" cy="17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716400" y="362800"/>
            <a:ext cx="7711200" cy="9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Quem pode</a:t>
            </a:r>
            <a:r>
              <a:rPr b="1" lang="en">
                <a:solidFill>
                  <a:schemeClr val="accent3"/>
                </a:solidFill>
              </a:rPr>
              <a:t> abortar e a idade que o feto pode ser abortado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17" name="Google Shape;217;p33"/>
          <p:cNvSpPr txBox="1"/>
          <p:nvPr>
            <p:ph idx="15" type="subTitle"/>
          </p:nvPr>
        </p:nvSpPr>
        <p:spPr>
          <a:xfrm>
            <a:off x="1521900" y="1352200"/>
            <a:ext cx="6100200" cy="3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O aborto em Portugal é permitido a mulheres com 16 anos ou até menos, desde que haja autorização do representante legal;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O feto pode ser abortado até às 10 semanas e 6 dias (2 meses e meio);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Apesar de só ser permitido abortar até aos dois meses e meio, se a pessoa for psiquicamente incapaz o ato pode ser realizado sem idade imposta;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Mulheres imigrantes têm o mesmo direito de acesso à interrupção da gravidez independentemente da sua situação legal - lei nº16/2007 de 17 de abril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504450" y="527250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Motivos que levam a abortar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504450" y="1551300"/>
            <a:ext cx="8135100" cy="29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Situação de vida precária (financeira, habitacional ou emocional)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Crimes sexuais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Gravidez de risco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Problemas na relação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Perturbações  mentais (depressão, demência, autismo, psicoses, etc)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Riscos/consequências do aborto</a:t>
            </a:r>
            <a:endParaRPr b="1">
              <a:solidFill>
                <a:schemeClr val="accent3"/>
              </a:solidFill>
            </a:endParaRPr>
          </a:p>
        </p:txBody>
      </p:sp>
      <p:graphicFrame>
        <p:nvGraphicFramePr>
          <p:cNvPr id="229" name="Google Shape;229;p35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{BC612214-5B29-439D-963B-259772912223}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Casos comuns</a:t>
                      </a:r>
                      <a:endParaRPr b="1"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Casos graves</a:t>
                      </a:r>
                      <a:endParaRPr b="1"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Perdas de sangue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Infeção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Cólicas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Perfuração do útero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Dores de cabeça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Afetar a fertilidade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Febres superiores a 38ºC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Morte (devido às perdas de sangue)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Mau estar geral 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nsillitis Treatment Breakthrough by Slidesgo">
  <a:themeElements>
    <a:clrScheme name="Simple Light">
      <a:dk1>
        <a:srgbClr val="000000"/>
      </a:dk1>
      <a:lt1>
        <a:srgbClr val="FFFCEF"/>
      </a:lt1>
      <a:dk2>
        <a:srgbClr val="B40612"/>
      </a:dk2>
      <a:lt2>
        <a:srgbClr val="DB2347"/>
      </a:lt2>
      <a:accent1>
        <a:srgbClr val="D71267"/>
      </a:accent1>
      <a:accent2>
        <a:srgbClr val="DC4171"/>
      </a:accent2>
      <a:accent3>
        <a:srgbClr val="DD536B"/>
      </a:accent3>
      <a:accent4>
        <a:srgbClr val="C659C1"/>
      </a:accent4>
      <a:accent5>
        <a:srgbClr val="DF71AB"/>
      </a:accent5>
      <a:accent6>
        <a:srgbClr val="E8A1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